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75" r:id="rId12"/>
    <p:sldId id="276" r:id="rId13"/>
    <p:sldId id="267" r:id="rId14"/>
    <p:sldId id="277" r:id="rId15"/>
    <p:sldId id="268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90191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96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37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39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294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30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3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54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00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672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74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5CC6E1B-52C2-480A-95A7-55BBE8F8BAB6}" type="datetimeFigureOut">
              <a:rPr lang="fr-FR" smtClean="0"/>
              <a:t>13/01/2024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1D3C3E1-EBFD-4095-808F-172EE592B7D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895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9132E-CA14-7557-9EAB-FB03AF386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tx1"/>
                </a:solidFill>
              </a:rPr>
              <a:t>systeme</a:t>
            </a:r>
            <a:r>
              <a:rPr lang="fr-FR" dirty="0">
                <a:solidFill>
                  <a:schemeClr val="tx1"/>
                </a:solidFill>
              </a:rPr>
              <a:t> de gestion d’</a:t>
            </a:r>
            <a:r>
              <a:rPr lang="fr-FR" dirty="0" err="1">
                <a:solidFill>
                  <a:schemeClr val="tx1"/>
                </a:solidFill>
              </a:rPr>
              <a:t>hotel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96F006-1354-7CA4-7DCE-CD414EE41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51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9FC5E-F239-FC69-25DA-03F1EDC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 dirty="0"/>
              <a:t>Hibernate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9DA58-3EAD-FE6A-8007-AAA9E0FA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2936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Framework de persistance pour Java.</a:t>
            </a: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Implémente Java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Persistence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API (JPA) pour la gestion des bases de données relationnelles.</a:t>
            </a: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Facilite le mapping objet-relationnel et simplifie l'accès aux données.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217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9FC5E-F239-FC69-25DA-03F1EDC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 dirty="0"/>
              <a:t>Maven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9DA58-3EAD-FE6A-8007-AAA9E0FA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2936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Outil de gestion de projet et de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build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pour Java.</a:t>
            </a: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Gère les dépendances, la compilation, les tests et le déploiement.</a:t>
            </a: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Facilite la gestion des projets Java à grande échelle.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2497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9FC5E-F239-FC69-25DA-03F1EDC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 dirty="0" err="1"/>
              <a:t>JavaFX</a:t>
            </a:r>
            <a:endParaRPr lang="fr-FR" sz="4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9DA58-3EAD-FE6A-8007-AAA9E0FA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2936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Plateforme pour la création d'interfaces utilisateur riches (IU) dans Java.</a:t>
            </a: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Inclut des bibliothèques graphiques et prend en charge la conception déclarative d'IU.</a:t>
            </a: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Utilisé pour développer des applications de bureau modernes.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7360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450F0-5B8C-EAFB-9B5A-720CFDD0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23950"/>
            <a:ext cx="8810625" cy="17920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Fonctionalités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0525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Page d’Accueil Front Office</a:t>
            </a:r>
          </a:p>
        </p:txBody>
      </p:sp>
      <p:pic>
        <p:nvPicPr>
          <p:cNvPr id="6" name="Espace réservé du contenu 5" descr="Une image contenant texte, capture d’écran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8A8D48D5-F3D5-B8EC-EE0F-6493A953B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149" y="1882140"/>
            <a:ext cx="5125932" cy="2883337"/>
          </a:xfrm>
          <a:prstGeom prst="rect">
            <a:avLst/>
          </a:prstGeom>
        </p:spPr>
      </p:pic>
      <p:pic>
        <p:nvPicPr>
          <p:cNvPr id="7" name="Image 6" descr="Une image contenant texte, capture d’écran, Logiciel multimédia, logiciel&#10;&#10;Description générée automatiquement">
            <a:extLst>
              <a:ext uri="{FF2B5EF4-FFF2-40B4-BE49-F238E27FC236}">
                <a16:creationId xmlns:a16="http://schemas.microsoft.com/office/drawing/2014/main" id="{00946BEE-5E62-941B-E508-26E224DDB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62"/>
          <a:stretch/>
        </p:blipFill>
        <p:spPr bwMode="auto">
          <a:xfrm>
            <a:off x="6714062" y="1996123"/>
            <a:ext cx="5218858" cy="25961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469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Page d’affichage des chambres disponibles</a:t>
            </a:r>
          </a:p>
        </p:txBody>
      </p:sp>
      <p:pic>
        <p:nvPicPr>
          <p:cNvPr id="10" name="Espace réservé du contenu 9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9EF9CA24-B8E1-E501-5BEE-306A62CBB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650" y="2286000"/>
            <a:ext cx="57530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Page d’affichage des chambres disponibles</a:t>
            </a:r>
          </a:p>
        </p:txBody>
      </p:sp>
      <p:pic>
        <p:nvPicPr>
          <p:cNvPr id="10" name="Espace réservé du contenu 9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9EF9CA24-B8E1-E501-5BEE-306A62CBB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130" y="1859280"/>
            <a:ext cx="5753099" cy="3581400"/>
          </a:xfrm>
          <a:prstGeom prst="rect">
            <a:avLst/>
          </a:prstGeom>
        </p:spPr>
      </p:pic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90F86A7-D26A-43FB-FBD2-C46673059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440" y="2491740"/>
            <a:ext cx="396240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19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Saisie des informations du client et validation de la réservation</a:t>
            </a:r>
          </a:p>
        </p:txBody>
      </p:sp>
      <p:pic>
        <p:nvPicPr>
          <p:cNvPr id="6" name="Image 5" descr="Une image contenant texte, capture d’écran, ligne, nombre&#10;&#10;Description générée automatiquement">
            <a:extLst>
              <a:ext uri="{FF2B5EF4-FFF2-40B4-BE49-F238E27FC236}">
                <a16:creationId xmlns:a16="http://schemas.microsoft.com/office/drawing/2014/main" id="{8F10E085-39C1-9CCA-E890-9EAD9E948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59" y="2418080"/>
            <a:ext cx="7456139" cy="35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Récapitulation de la Réservation avec possibilité de générer le bon de réservation en tant que </a:t>
            </a:r>
            <a:r>
              <a:rPr lang="fr-FR" sz="3200" dirty="0" err="1">
                <a:solidFill>
                  <a:schemeClr val="tx1"/>
                </a:solidFill>
              </a:rPr>
              <a:t>pdf</a:t>
            </a:r>
            <a:r>
              <a:rPr lang="fr-FR" sz="3200" dirty="0">
                <a:solidFill>
                  <a:schemeClr val="tx1"/>
                </a:solidFill>
              </a:rPr>
              <a:t> ou de l’envoyer par email </a:t>
            </a:r>
          </a:p>
        </p:txBody>
      </p:sp>
      <p:pic>
        <p:nvPicPr>
          <p:cNvPr id="6" name="Espace réservé du contenu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AFA8C83A-26B4-2890-AFE3-278DF5557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2522" y="2286000"/>
            <a:ext cx="391935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Page de Login</a:t>
            </a:r>
          </a:p>
        </p:txBody>
      </p:sp>
      <p:pic>
        <p:nvPicPr>
          <p:cNvPr id="3" name="Image 2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F80A35CE-5D36-6E6B-DD2B-98C795096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20" y="1402081"/>
            <a:ext cx="8130548" cy="457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4A72C-AC42-3442-D2FA-EA16A176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Contenu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DAEB1B-1F00-2DDC-8BD3-F62BCE090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58785"/>
            <a:ext cx="9601200" cy="3581400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fr-FR" sz="3200" dirty="0"/>
              <a:t>Présentation du projet</a:t>
            </a:r>
            <a:endParaRPr lang="en-US" sz="3200" dirty="0"/>
          </a:p>
          <a:p>
            <a:pPr lvl="0">
              <a:lnSpc>
                <a:spcPct val="100000"/>
              </a:lnSpc>
            </a:pPr>
            <a:r>
              <a:rPr lang="fr-FR" sz="3200" dirty="0"/>
              <a:t>Présentation des technologies utilisées</a:t>
            </a:r>
            <a:endParaRPr lang="en-US" sz="3200" dirty="0"/>
          </a:p>
          <a:p>
            <a:pPr lvl="0">
              <a:lnSpc>
                <a:spcPct val="100000"/>
              </a:lnSpc>
            </a:pPr>
            <a:r>
              <a:rPr lang="fr-FR" sz="3200" dirty="0"/>
              <a:t>Présentation des fonctionnalités du projet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1152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Page d’</a:t>
            </a:r>
            <a:r>
              <a:rPr lang="fr-FR" sz="3200" dirty="0" err="1">
                <a:solidFill>
                  <a:schemeClr val="tx1"/>
                </a:solidFill>
              </a:rPr>
              <a:t>acceuil</a:t>
            </a:r>
            <a:endParaRPr lang="fr-FR" sz="32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87D22B-5606-ADD0-8CBD-5EA3B3E80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24330"/>
            <a:ext cx="6899256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17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Ajout d’employés et modification des données relatives à eux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80F61A-C98D-F0D1-2490-BCD017A22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66" y="2422524"/>
            <a:ext cx="4992434" cy="2909021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69905B2A-4ED9-800F-A474-B6C4DBAC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33" y="2422524"/>
            <a:ext cx="5047731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6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Ajout des clients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4D17571-4B7B-50FE-EA92-FF19143FB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29" y="2286000"/>
            <a:ext cx="631654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8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Ajout des réservations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EFECE5B-1B6E-3D36-3DC3-58ED3C0AF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84" y="1910080"/>
            <a:ext cx="5341007" cy="32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2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Ajout de chambres et modification des informations relatives à elles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924FB8B-B9C9-71B8-62D7-A041BB544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84" y="2171700"/>
            <a:ext cx="5855001" cy="32640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1DE617-8D40-7BC4-E75A-648DD10DC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34" y="2171700"/>
            <a:ext cx="5635666" cy="32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96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C923-A777-5D31-2773-55C7A265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>
                <a:solidFill>
                  <a:schemeClr val="tx1"/>
                </a:solidFill>
              </a:rPr>
              <a:t>CheckIn</a:t>
            </a:r>
            <a:r>
              <a:rPr lang="fr-FR" sz="3200" dirty="0">
                <a:solidFill>
                  <a:schemeClr val="tx1"/>
                </a:solidFill>
              </a:rPr>
              <a:t> et </a:t>
            </a:r>
            <a:r>
              <a:rPr lang="fr-FR" sz="3200" dirty="0" err="1">
                <a:solidFill>
                  <a:schemeClr val="tx1"/>
                </a:solidFill>
              </a:rPr>
              <a:t>CheckOut</a:t>
            </a:r>
            <a:r>
              <a:rPr lang="fr-FR" sz="3200" dirty="0">
                <a:solidFill>
                  <a:schemeClr val="tx1"/>
                </a:solidFill>
              </a:rPr>
              <a:t> des clients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FF78E36-7828-857C-E540-2E03F5F26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1774593"/>
            <a:ext cx="6355080" cy="360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96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52E90-74F2-86C8-E5E4-B579B25F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44A085-06B5-0113-36FB-57B8D3241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64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450F0-5B8C-EAFB-9B5A-720CFDD0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621" y="1123950"/>
            <a:ext cx="5382525" cy="17920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759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9DA58-3EAD-FE6A-8007-AAA9E0FA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38834"/>
            <a:ext cx="9537737" cy="4249271"/>
          </a:xfrm>
        </p:spPr>
        <p:txBody>
          <a:bodyPr anchor="ctr">
            <a:normAutofit/>
          </a:bodyPr>
          <a:lstStyle/>
          <a:p>
            <a:r>
              <a:rPr lang="fr-FR" sz="2000" dirty="0">
                <a:latin typeface="Google Sans"/>
              </a:rPr>
              <a:t>U</a:t>
            </a:r>
            <a:r>
              <a:rPr lang="fr-FR" sz="2000" b="0" i="0" dirty="0">
                <a:effectLst/>
                <a:latin typeface="Google Sans"/>
              </a:rPr>
              <a:t>n système qui permet le management d’un hôtel en offrant une interface adaptée pour les clients et pour les gérants de l’hôtel selon leurs besoins.</a:t>
            </a:r>
          </a:p>
          <a:p>
            <a:r>
              <a:rPr lang="fr-FR" dirty="0">
                <a:latin typeface="Google Sans"/>
              </a:rPr>
              <a:t>Composé de deux volets : </a:t>
            </a:r>
          </a:p>
          <a:p>
            <a:pPr lvl="1"/>
            <a:r>
              <a:rPr lang="fr-FR" b="0" i="0" dirty="0">
                <a:effectLst/>
                <a:latin typeface="Google Sans"/>
              </a:rPr>
              <a:t>Partie Front Office : Application Web destinée aux clients et qui leur permet d’effectuer leurs réservations</a:t>
            </a:r>
          </a:p>
          <a:p>
            <a:pPr lvl="1"/>
            <a:r>
              <a:rPr lang="fr-FR" b="0" i="0" dirty="0">
                <a:effectLst/>
                <a:latin typeface="Google Sans"/>
              </a:rPr>
              <a:t>Partie </a:t>
            </a:r>
            <a:r>
              <a:rPr lang="fr-FR" i="0" dirty="0">
                <a:latin typeface="Google Sans"/>
              </a:rPr>
              <a:t>Back Office : Application Desktop destinée aux gérants de l’hôtel</a:t>
            </a:r>
            <a:endParaRPr lang="fr-FR" b="0" i="0" dirty="0">
              <a:effectLst/>
              <a:latin typeface="Google Sans"/>
            </a:endParaRP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E37F262-6FCD-2330-C246-5D053BA2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 l’application</a:t>
            </a:r>
          </a:p>
        </p:txBody>
      </p:sp>
    </p:spTree>
    <p:extLst>
      <p:ext uri="{BB962C8B-B14F-4D97-AF65-F5344CB8AC3E}">
        <p14:creationId xmlns:p14="http://schemas.microsoft.com/office/powerpoint/2010/main" val="96471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9FC5E-F239-FC69-25DA-03F1EDC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/>
              <a:t>Objectifs de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9DA58-3EAD-FE6A-8007-AAA9E0FA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2936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fr-FR" sz="2400" b="0" i="0" dirty="0">
                <a:effectLst/>
                <a:latin typeface="Google Sans"/>
              </a:rPr>
              <a:t>Fournir une solution de gestion de l’hôtel complète et intuitive</a:t>
            </a:r>
          </a:p>
          <a:p>
            <a:r>
              <a:rPr lang="fr-FR" sz="2400" b="0" i="0" dirty="0">
                <a:effectLst/>
                <a:latin typeface="Google Sans"/>
              </a:rPr>
              <a:t>Permettre aux clients et gérants de satisfaire leurs </a:t>
            </a:r>
            <a:r>
              <a:rPr lang="fr-FR" sz="2400" b="0" i="0" dirty="0" err="1">
                <a:effectLst/>
                <a:latin typeface="Google Sans"/>
              </a:rPr>
              <a:t>besoinsrespectifs</a:t>
            </a:r>
            <a:endParaRPr lang="fr-FR" sz="2400" b="0" i="0" dirty="0">
              <a:effectLst/>
              <a:latin typeface="Google Sans"/>
            </a:endParaRPr>
          </a:p>
          <a:p>
            <a:r>
              <a:rPr lang="fr-FR" sz="2400" b="0" i="0" dirty="0">
                <a:effectLst/>
                <a:latin typeface="Google Sans"/>
              </a:rPr>
              <a:t>Offrir à chaque utilisateur une vue adaptée à ses besoins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29817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450F0-5B8C-EAFB-9B5A-720CFDD0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621" y="1123950"/>
            <a:ext cx="5382525" cy="17920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technologies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utilisées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359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9FC5E-F239-FC69-25DA-03F1EDC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 dirty="0"/>
              <a:t>Langage de Programmation Java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9DA58-3EAD-FE6A-8007-AAA9E0FA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2936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fr-FR" sz="2000" b="0" i="0" dirty="0">
                <a:solidFill>
                  <a:srgbClr val="1F1F1F"/>
                </a:solidFill>
                <a:effectLst/>
                <a:latin typeface="Google Sans"/>
              </a:rPr>
              <a:t>Langage de programmation polyvalent et orienté objet.</a:t>
            </a:r>
          </a:p>
          <a:p>
            <a:r>
              <a:rPr lang="fr-FR" sz="2000" b="0" i="0" dirty="0">
                <a:solidFill>
                  <a:srgbClr val="1F1F1F"/>
                </a:solidFill>
                <a:effectLst/>
                <a:latin typeface="Google Sans"/>
              </a:rPr>
              <a:t>Conçu pour être portable et indépendant de la plate-forme.</a:t>
            </a:r>
          </a:p>
          <a:p>
            <a:r>
              <a:rPr lang="fr-FR" sz="2000" b="0" i="0" dirty="0">
                <a:solidFill>
                  <a:srgbClr val="1F1F1F"/>
                </a:solidFill>
                <a:effectLst/>
                <a:latin typeface="Google Sans"/>
              </a:rPr>
              <a:t>Utilisé pour développer des applications web, mobiles, de bureau et d'entreprise.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4482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9FC5E-F239-FC69-25DA-03F1EDC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 dirty="0"/>
              <a:t>JSP (</a:t>
            </a:r>
            <a:r>
              <a:rPr lang="fr-FR" sz="4800" dirty="0" err="1"/>
              <a:t>JavaServer</a:t>
            </a:r>
            <a:r>
              <a:rPr lang="fr-FR" sz="4800" dirty="0"/>
              <a:t> Pages)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9DA58-3EAD-FE6A-8007-AAA9E0FA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2936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Technologie Java pour la création de pages web dynamiques.</a:t>
            </a: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Intégration facile de code Java dans des pages HTML.</a:t>
            </a: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Partie de la pile Java EE pour le développement web.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1111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9FC5E-F239-FC69-25DA-03F1EDC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fr-FR" sz="4800" dirty="0"/>
              <a:t>Servlet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89DA58-3EAD-FE6A-8007-AAA9E0FA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2936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rgbClr val="1F1F1F"/>
                </a:solidFill>
                <a:latin typeface="Google Sans"/>
              </a:rPr>
              <a:t>Composant Java pour la création d'applications web côté serveur.</a:t>
            </a:r>
          </a:p>
          <a:p>
            <a:r>
              <a:rPr lang="fr-FR" dirty="0">
                <a:solidFill>
                  <a:srgbClr val="1F1F1F"/>
                </a:solidFill>
                <a:latin typeface="Google Sans"/>
              </a:rPr>
              <a:t>Gère les requêtes HTTP et génère des réponses dynamiques.</a:t>
            </a:r>
          </a:p>
          <a:p>
            <a:r>
              <a:rPr lang="fr-FR" dirty="0">
                <a:solidFill>
                  <a:srgbClr val="1F1F1F"/>
                </a:solidFill>
                <a:latin typeface="Google Sans"/>
              </a:rPr>
              <a:t>Intégré dans la pile Java EE pour le développement web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31415790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Cadrage</Template>
  <TotalTime>104</TotalTime>
  <Words>413</Words>
  <Application>Microsoft Office PowerPoint</Application>
  <PresentationFormat>Grand écran</PresentationFormat>
  <Paragraphs>54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9" baseType="lpstr">
      <vt:lpstr>Franklin Gothic Book</vt:lpstr>
      <vt:lpstr>Google Sans</vt:lpstr>
      <vt:lpstr>Cadrage</vt:lpstr>
      <vt:lpstr>systeme de gestion d’hotel</vt:lpstr>
      <vt:lpstr>Contenu</vt:lpstr>
      <vt:lpstr>Présentation du projet</vt:lpstr>
      <vt:lpstr>Description de l’application</vt:lpstr>
      <vt:lpstr>Objectifs de l’application</vt:lpstr>
      <vt:lpstr>Présentation Des technologies utilisées</vt:lpstr>
      <vt:lpstr>Langage de Programmation Java</vt:lpstr>
      <vt:lpstr>JSP (JavaServer Pages) </vt:lpstr>
      <vt:lpstr>Servlet </vt:lpstr>
      <vt:lpstr>Hibernate </vt:lpstr>
      <vt:lpstr>Maven </vt:lpstr>
      <vt:lpstr>JavaFX</vt:lpstr>
      <vt:lpstr>Présentation Des Fonctionalités du projet</vt:lpstr>
      <vt:lpstr>Page d’Accueil Front Office</vt:lpstr>
      <vt:lpstr>Page d’affichage des chambres disponibles</vt:lpstr>
      <vt:lpstr>Page d’affichage des chambres disponibles</vt:lpstr>
      <vt:lpstr>Saisie des informations du client et validation de la réservation</vt:lpstr>
      <vt:lpstr>Récapitulation de la Réservation avec possibilité de générer le bon de réservation en tant que pdf ou de l’envoyer par email </vt:lpstr>
      <vt:lpstr>Page de Login</vt:lpstr>
      <vt:lpstr>Page d’acceuil</vt:lpstr>
      <vt:lpstr>Ajout d’employés et modification des données relatives à eux</vt:lpstr>
      <vt:lpstr>Ajout des clients</vt:lpstr>
      <vt:lpstr>Ajout des réservations</vt:lpstr>
      <vt:lpstr>Ajout de chambres et modification des informations relatives à elles</vt:lpstr>
      <vt:lpstr>CheckIn et CheckOut des clients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MiniMarket</dc:title>
  <dc:creator>Imane Barakate</dc:creator>
  <cp:lastModifiedBy>Imane Barakate</cp:lastModifiedBy>
  <cp:revision>15</cp:revision>
  <dcterms:created xsi:type="dcterms:W3CDTF">2023-12-28T08:40:50Z</dcterms:created>
  <dcterms:modified xsi:type="dcterms:W3CDTF">2024-01-13T06:34:34Z</dcterms:modified>
</cp:coreProperties>
</file>